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82" r:id="rId145"/>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smtClean="0">
                <a:solidFill>
                  <a:schemeClr val="tx1"/>
                </a:solidFill>
                <a:effectLst/>
                <a:latin typeface="+mn-lt"/>
                <a:ea typeface="+mn-ea"/>
                <a:cs typeface="+mn-cs"/>
                <a:hlinkClick r:id="rId3"/>
              </a:rPr>
              <a:t>https://en.wikipedia.org/wiki/Dissimilation</a:t>
            </a:r>
            <a:endParaRPr lang="en-US" altLang="zh-CN"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smtClean="0">
                <a:solidFill>
                  <a:schemeClr val="tx1"/>
                </a:solidFill>
                <a:effectLst/>
                <a:latin typeface="+mn-lt"/>
                <a:ea typeface="+mn-ea"/>
                <a:cs typeface="+mn-cs"/>
                <a:hlinkClick r:id="rId4"/>
              </a:rPr>
              <a:t>https://www.eslbase.com/tefl-a-z/connected-speech</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xmlns=""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xmlns=""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xmlns=""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xmlns=""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xmlns=""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xmlns=""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音素构成</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a:t>
            </a:r>
            <a:r>
              <a:rPr lang="zh-CN" altLang="en-US" sz="3200" b="1" dirty="0" smtClean="0">
                <a:solidFill>
                  <a:prstClr val="black"/>
                </a:solidFill>
                <a:latin typeface="微软雅黑" panose="020B0503020204020204" pitchFamily="34" charset="-122"/>
                <a:ea typeface="微软雅黑" panose="020B0503020204020204" pitchFamily="34" charset="-122"/>
              </a:rPr>
              <a:t>规则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增音</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失爆</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爆就是失去爆破音的爆破部分，也就是爆破音不爆破，发生在前面一个单词的结尾是爆破音，后面一个单词的开头是辅音的情况</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下。</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连读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同化</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弱读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异化</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浊化</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缩读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其他</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a:t>
            </a:r>
            <a:r>
              <a:rPr lang="en-US" altLang="zh-CN" sz="1600" dirty="0" smtClean="0"/>
              <a:t>picture</a:t>
            </a:r>
          </a:p>
          <a:p>
            <a:pPr marL="342900" indent="-342900">
              <a:lnSpc>
                <a:spcPct val="200000"/>
              </a:lnSpc>
              <a:buFont typeface="+mj-ea"/>
              <a:buAutoNum type="circleNumDbPlain"/>
            </a:pPr>
            <a:r>
              <a:rPr lang="en-US" altLang="zh-CN" sz="1600" dirty="0" smtClean="0"/>
              <a:t>navigate </a:t>
            </a:r>
            <a:r>
              <a:rPr lang="en-US" altLang="zh-CN" sz="1600" dirty="0"/>
              <a:t>to my </a:t>
            </a:r>
            <a:r>
              <a:rPr lang="en-US" altLang="zh-CN" sz="1600" dirty="0" smtClean="0"/>
              <a:t>home</a:t>
            </a:r>
          </a:p>
          <a:p>
            <a:pPr marL="342900" indent="-342900">
              <a:lnSpc>
                <a:spcPct val="200000"/>
              </a:lnSpc>
              <a:buFont typeface="+mj-ea"/>
              <a:buAutoNum type="circleNumDbPlain"/>
            </a:pPr>
            <a:r>
              <a:rPr lang="en-US" altLang="zh-CN" sz="1600" dirty="0" smtClean="0"/>
              <a:t>turn </a:t>
            </a:r>
            <a:r>
              <a:rPr lang="en-US" altLang="zh-CN" sz="1600" dirty="0"/>
              <a:t>off the </a:t>
            </a:r>
            <a:r>
              <a:rPr lang="en-US" altLang="zh-CN" sz="1600" dirty="0" smtClean="0"/>
              <a:t>light</a:t>
            </a:r>
          </a:p>
          <a:p>
            <a:pPr marL="342900" indent="-342900">
              <a:lnSpc>
                <a:spcPct val="200000"/>
              </a:lnSpc>
              <a:buFont typeface="+mj-ea"/>
              <a:buAutoNum type="circleNumDbPlain"/>
            </a:pPr>
            <a:r>
              <a:rPr lang="en-US" altLang="zh-CN" sz="1600" dirty="0" smtClean="0"/>
              <a:t>turn </a:t>
            </a:r>
            <a:r>
              <a:rPr lang="en-US" altLang="zh-CN" sz="1600" dirty="0"/>
              <a:t>on wireless hot </a:t>
            </a:r>
            <a:r>
              <a:rPr lang="en-US" altLang="zh-CN" sz="1600" dirty="0" smtClean="0"/>
              <a:t>spot</a:t>
            </a:r>
          </a:p>
          <a:p>
            <a:pPr marL="342900" indent="-342900">
              <a:lnSpc>
                <a:spcPct val="200000"/>
              </a:lnSpc>
              <a:buFont typeface="+mj-ea"/>
              <a:buAutoNum type="circleNumDbPlain"/>
            </a:pPr>
            <a:r>
              <a:rPr lang="en-US" altLang="zh-CN" sz="1600" b="1" dirty="0" smtClean="0"/>
              <a:t>we </a:t>
            </a:r>
            <a:r>
              <a:rPr lang="en-US" altLang="zh-CN" sz="1600" b="1" dirty="0"/>
              <a:t>start phone </a:t>
            </a:r>
            <a:r>
              <a:rPr lang="en-US" altLang="zh-CN" sz="1600" b="1" dirty="0" smtClean="0"/>
              <a:t>now</a:t>
            </a:r>
          </a:p>
          <a:p>
            <a:pPr marL="342900" indent="-342900">
              <a:lnSpc>
                <a:spcPct val="200000"/>
              </a:lnSpc>
              <a:buFont typeface="+mj-ea"/>
              <a:buAutoNum type="circleNumDbPlain"/>
            </a:pPr>
            <a:r>
              <a:rPr lang="en-US" altLang="zh-CN" sz="1600" dirty="0" smtClean="0"/>
              <a:t>read </a:t>
            </a:r>
            <a:r>
              <a:rPr lang="en-US" altLang="zh-CN" sz="1600" dirty="0"/>
              <a:t>mail </a:t>
            </a:r>
            <a:endParaRPr lang="en-US" altLang="zh-CN" sz="1600" dirty="0" smtClean="0"/>
          </a:p>
          <a:p>
            <a:pPr marL="342900" indent="-342900">
              <a:lnSpc>
                <a:spcPct val="200000"/>
              </a:lnSpc>
              <a:buFont typeface="+mj-ea"/>
              <a:buAutoNum type="circleNumDbPlain"/>
            </a:pPr>
            <a:r>
              <a:rPr lang="en-US" altLang="zh-CN" sz="1600" dirty="0" smtClean="0"/>
              <a:t>open </a:t>
            </a:r>
            <a:r>
              <a:rPr lang="en-US" altLang="zh-CN" sz="1600" dirty="0"/>
              <a:t>the </a:t>
            </a:r>
            <a:r>
              <a:rPr lang="en-US" altLang="zh-CN" sz="1600" dirty="0" smtClean="0"/>
              <a:t>website</a:t>
            </a:r>
          </a:p>
          <a:p>
            <a:pPr marL="342900" indent="-342900">
              <a:lnSpc>
                <a:spcPct val="200000"/>
              </a:lnSpc>
              <a:buFont typeface="+mj-ea"/>
              <a:buAutoNum type="circleNumDbPlain"/>
            </a:pPr>
            <a:r>
              <a:rPr lang="en-US" altLang="zh-CN" sz="1600" dirty="0" smtClean="0"/>
              <a:t>make </a:t>
            </a:r>
            <a:r>
              <a:rPr lang="en-US" altLang="zh-CN" sz="1600" dirty="0"/>
              <a:t>it </a:t>
            </a:r>
            <a:r>
              <a:rPr lang="en-US" altLang="zh-CN" sz="1600" dirty="0" smtClean="0"/>
              <a:t>warmer</a:t>
            </a:r>
          </a:p>
          <a:p>
            <a:pPr marL="342900" indent="-342900">
              <a:lnSpc>
                <a:spcPct val="200000"/>
              </a:lnSpc>
              <a:buFont typeface="+mj-ea"/>
              <a:buAutoNum type="circleNumDbPlain"/>
            </a:pPr>
            <a:r>
              <a:rPr lang="en-US" altLang="zh-CN" sz="1600" dirty="0" smtClean="0"/>
              <a:t>turn </a:t>
            </a:r>
            <a:r>
              <a:rPr lang="en-US" altLang="zh-CN" sz="1600" dirty="0"/>
              <a:t>off the computer </a:t>
            </a:r>
            <a:endParaRPr lang="en-US" altLang="zh-CN" sz="1600" dirty="0" smtClean="0"/>
          </a:p>
          <a:p>
            <a:pPr marL="342900" indent="-342900">
              <a:lnSpc>
                <a:spcPct val="200000"/>
              </a:lnSpc>
              <a:buFont typeface="+mj-ea"/>
              <a:buAutoNum type="circleNumDbPlain"/>
            </a:pPr>
            <a:r>
              <a:rPr lang="en-US" altLang="zh-CN" sz="1600" dirty="0" smtClean="0"/>
              <a:t>call </a:t>
            </a:r>
            <a:r>
              <a:rPr lang="en-US" altLang="zh-CN" sz="1600" dirty="0"/>
              <a:t>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read email: </a:t>
            </a:r>
            <a:r>
              <a:rPr lang="en-US" altLang="zh-CN" sz="1600" dirty="0" smtClean="0"/>
              <a:t> </a:t>
            </a:r>
            <a:r>
              <a:rPr lang="en-US" altLang="zh-CN" sz="1600" dirty="0"/>
              <a:t>real male/ red mail/ read me(</a:t>
            </a:r>
            <a:r>
              <a:rPr lang="zh-CN" altLang="en-US" sz="1600" dirty="0"/>
              <a:t>慢</a:t>
            </a:r>
            <a:r>
              <a:rPr lang="en-US" altLang="zh-CN" sz="1600" dirty="0" smtClean="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call my </a:t>
            </a:r>
            <a:r>
              <a:rPr lang="en-US" altLang="zh-CN" sz="1600" b="1" dirty="0" smtClean="0"/>
              <a:t>wife</a:t>
            </a:r>
            <a:r>
              <a:rPr lang="en-US" altLang="zh-CN" sz="1600" dirty="0" smtClean="0"/>
              <a:t>: </a:t>
            </a:r>
            <a:r>
              <a:rPr lang="en-US" altLang="zh-CN" sz="1600" dirty="0"/>
              <a:t>all my </a:t>
            </a:r>
            <a:r>
              <a:rPr lang="en-US" altLang="zh-CN" sz="1600" dirty="0" smtClean="0"/>
              <a:t>life</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a:t>
            </a:r>
            <a:r>
              <a:rPr lang="en-US" altLang="zh-CN" sz="1600" b="1" dirty="0" smtClean="0"/>
              <a:t>now</a:t>
            </a:r>
            <a:r>
              <a:rPr lang="zh-CN" altLang="en-US" sz="1600" b="1" dirty="0" smtClean="0"/>
              <a:t>：</a:t>
            </a:r>
            <a:r>
              <a:rPr lang="en-US" altLang="zh-CN" sz="1600" dirty="0" smtClean="0"/>
              <a:t>race </a:t>
            </a:r>
            <a:r>
              <a:rPr lang="en-US" altLang="zh-CN" sz="1600" dirty="0"/>
              <a:t>start on </a:t>
            </a:r>
            <a:r>
              <a:rPr lang="en-US" altLang="zh-CN" sz="1600" dirty="0" smtClean="0"/>
              <a:t>now</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多</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we </a:t>
            </a:r>
            <a:r>
              <a:rPr lang="en-US" altLang="zh-CN" sz="1600" b="1" dirty="0"/>
              <a:t>start phone </a:t>
            </a:r>
            <a:r>
              <a:rPr lang="en-US" altLang="zh-CN" sz="1600" b="1" dirty="0" smtClean="0"/>
              <a:t>now</a:t>
            </a:r>
            <a:r>
              <a:rPr lang="zh-CN" altLang="en-US" sz="1600" b="1" dirty="0" smtClean="0"/>
              <a:t>：</a:t>
            </a:r>
            <a:r>
              <a:rPr lang="en-US" altLang="zh-CN" sz="1600" dirty="0" smtClean="0"/>
              <a:t>race </a:t>
            </a:r>
            <a:r>
              <a:rPr lang="en-US" altLang="zh-CN" sz="1600" dirty="0"/>
              <a:t>art phone now/ </a:t>
            </a:r>
            <a:r>
              <a:rPr lang="en-US" altLang="zh-CN" sz="1600" dirty="0" smtClean="0"/>
              <a:t>restart </a:t>
            </a:r>
            <a:r>
              <a:rPr lang="en-US" altLang="zh-CN" sz="1600" dirty="0"/>
              <a:t>phone now/race start on </a:t>
            </a:r>
            <a:r>
              <a:rPr lang="en-US" altLang="zh-CN" sz="1600" dirty="0" smtClean="0"/>
              <a:t>now</a:t>
            </a:r>
            <a:endParaRPr lang="en-US" altLang="zh-CN" sz="1600" dirty="0"/>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smtClean="0"/>
              <a:t>leave </a:t>
            </a:r>
            <a:r>
              <a:rPr lang="en-US" altLang="zh-CN" sz="1600" dirty="0"/>
              <a:t>me alone</a:t>
            </a:r>
          </a:p>
          <a:p>
            <a:pPr marL="342900" indent="-342900">
              <a:lnSpc>
                <a:spcPct val="200000"/>
              </a:lnSpc>
              <a:buFont typeface="+mj-ea"/>
              <a:buAutoNum type="circleNumDbPlain"/>
            </a:pPr>
            <a:r>
              <a:rPr lang="en-US" altLang="zh-CN" sz="1600" dirty="0" smtClean="0"/>
              <a:t>keep </a:t>
            </a:r>
            <a:r>
              <a:rPr lang="en-US" altLang="zh-CN" sz="1600" dirty="0"/>
              <a:t>it quiet</a:t>
            </a:r>
          </a:p>
          <a:p>
            <a:pPr marL="342900" indent="-342900">
              <a:lnSpc>
                <a:spcPct val="200000"/>
              </a:lnSpc>
              <a:buFont typeface="+mj-ea"/>
              <a:buAutoNum type="circleNumDbPlain"/>
            </a:pPr>
            <a:r>
              <a:rPr lang="en-US" altLang="zh-CN" sz="1600" dirty="0" smtClean="0"/>
              <a:t>just </a:t>
            </a:r>
            <a:r>
              <a:rPr lang="en-US" altLang="zh-CN" sz="1600" dirty="0"/>
              <a:t>do it</a:t>
            </a:r>
          </a:p>
          <a:p>
            <a:pPr marL="342900" indent="-342900">
              <a:lnSpc>
                <a:spcPct val="200000"/>
              </a:lnSpc>
              <a:buFont typeface="+mj-ea"/>
              <a:buAutoNum type="circleNumDbPlain"/>
            </a:pPr>
            <a:r>
              <a:rPr lang="en-US" altLang="zh-CN" sz="1600" dirty="0" smtClean="0"/>
              <a:t>Say </a:t>
            </a:r>
            <a:r>
              <a:rPr lang="en-US" altLang="zh-CN" sz="1600" dirty="0"/>
              <a:t>it out loud</a:t>
            </a:r>
          </a:p>
          <a:p>
            <a:pPr marL="342900" indent="-342900">
              <a:lnSpc>
                <a:spcPct val="200000"/>
              </a:lnSpc>
              <a:buFont typeface="+mj-ea"/>
              <a:buAutoNum type="circleNumDbPlain"/>
            </a:pPr>
            <a:r>
              <a:rPr lang="en-US" altLang="zh-CN" sz="1600" dirty="0" smtClean="0"/>
              <a:t>turn </a:t>
            </a:r>
            <a:r>
              <a:rPr lang="en-US" altLang="zh-CN" sz="1600" dirty="0"/>
              <a:t>off the TV</a:t>
            </a:r>
          </a:p>
          <a:p>
            <a:pPr marL="342900" indent="-342900">
              <a:lnSpc>
                <a:spcPct val="200000"/>
              </a:lnSpc>
              <a:buFont typeface="+mj-ea"/>
              <a:buAutoNum type="circleNumDbPlain"/>
            </a:pPr>
            <a:r>
              <a:rPr lang="en-US" altLang="zh-CN" sz="1600" dirty="0" smtClean="0"/>
              <a:t>far </a:t>
            </a:r>
            <a:r>
              <a:rPr lang="en-US" altLang="zh-CN" sz="1600" dirty="0"/>
              <a:t>away</a:t>
            </a:r>
          </a:p>
          <a:p>
            <a:pPr marL="342900" indent="-342900">
              <a:lnSpc>
                <a:spcPct val="200000"/>
              </a:lnSpc>
              <a:buFont typeface="+mj-ea"/>
              <a:buAutoNum type="circleNumDbPlain"/>
            </a:pPr>
            <a:r>
              <a:rPr lang="en-US" altLang="zh-CN" sz="1600" dirty="0" smtClean="0"/>
              <a:t>tell </a:t>
            </a:r>
            <a:r>
              <a:rPr lang="en-US" altLang="zh-CN" sz="1600" dirty="0"/>
              <a:t>us the number</a:t>
            </a:r>
          </a:p>
          <a:p>
            <a:pPr marL="342900" indent="-342900">
              <a:lnSpc>
                <a:spcPct val="200000"/>
              </a:lnSpc>
              <a:buFont typeface="+mj-ea"/>
              <a:buAutoNum type="circleNumDbPlain"/>
            </a:pPr>
            <a:r>
              <a:rPr lang="en-US" altLang="zh-CN" sz="1600" dirty="0" smtClean="0"/>
              <a:t>pop </a:t>
            </a:r>
            <a:r>
              <a:rPr lang="en-US" altLang="zh-CN" sz="1600" dirty="0"/>
              <a:t>music</a:t>
            </a:r>
          </a:p>
          <a:p>
            <a:pPr marL="342900" indent="-342900">
              <a:lnSpc>
                <a:spcPct val="200000"/>
              </a:lnSpc>
              <a:buFont typeface="+mj-ea"/>
              <a:buAutoNum type="circleNumDbPlain"/>
            </a:pPr>
            <a:r>
              <a:rPr lang="en-US" altLang="zh-CN" sz="1600" dirty="0" smtClean="0"/>
              <a:t>good </a:t>
            </a:r>
            <a:r>
              <a:rPr lang="en-US" altLang="zh-CN" sz="1600" dirty="0"/>
              <a:t>night</a:t>
            </a:r>
          </a:p>
          <a:p>
            <a:pPr marL="342900" indent="-342900">
              <a:lnSpc>
                <a:spcPct val="200000"/>
              </a:lnSpc>
              <a:buFont typeface="+mj-ea"/>
              <a:buAutoNum type="circleNumDbPlain"/>
            </a:pPr>
            <a:r>
              <a:rPr lang="en-US" altLang="zh-CN" sz="1600" dirty="0" smtClean="0"/>
              <a:t>copy </a:t>
            </a:r>
            <a:r>
              <a:rPr lang="en-US" altLang="zh-CN" sz="1600" dirty="0"/>
              <a:t>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smtClean="0"/>
              <a:t>just do it: </a:t>
            </a:r>
            <a:r>
              <a:rPr lang="en-US" altLang="zh-CN" sz="1600" dirty="0" smtClean="0"/>
              <a:t> </a:t>
            </a:r>
            <a:r>
              <a:rPr lang="en-US" altLang="zh-CN" sz="1600" dirty="0">
                <a:latin typeface="微软雅黑" panose="020B0503020204020204" pitchFamily="34" charset="-122"/>
                <a:ea typeface="微软雅黑" panose="020B0503020204020204" pitchFamily="34" charset="-122"/>
              </a:rPr>
              <a:t>do </a:t>
            </a:r>
            <a:r>
              <a:rPr lang="en-US" altLang="zh-CN" sz="1600" dirty="0" smtClean="0">
                <a:latin typeface="微软雅黑" panose="020B0503020204020204" pitchFamily="34" charset="-122"/>
                <a:ea typeface="微软雅黑" panose="020B0503020204020204" pitchFamily="34" charset="-122"/>
              </a:rPr>
              <a:t>it (</a:t>
            </a:r>
            <a:r>
              <a:rPr lang="en-US" altLang="zh-CN" sz="1600" dirty="0" err="1" smtClean="0">
                <a:latin typeface="微软雅黑" panose="020B0503020204020204" pitchFamily="34" charset="-122"/>
                <a:ea typeface="微软雅黑" panose="020B0503020204020204" pitchFamily="34" charset="-122"/>
              </a:rPr>
              <a:t>wsola</a:t>
            </a:r>
            <a:r>
              <a:rPr lang="en-US" altLang="zh-CN" sz="1600" dirty="0" smtClean="0">
                <a:latin typeface="微软雅黑" panose="020B0503020204020204" pitchFamily="34" charset="-122"/>
                <a:ea typeface="微软雅黑" panose="020B0503020204020204" pitchFamily="34" charset="-122"/>
              </a:rPr>
              <a:t> 1.0)/ just (</a:t>
            </a:r>
            <a:r>
              <a:rPr lang="en-US" altLang="zh-CN" sz="1600" dirty="0" err="1" smtClean="0">
                <a:latin typeface="微软雅黑" panose="020B0503020204020204" pitchFamily="34" charset="-122"/>
                <a:ea typeface="微软雅黑" panose="020B0503020204020204" pitchFamily="34" charset="-122"/>
              </a:rPr>
              <a:t>ola</a:t>
            </a:r>
            <a:r>
              <a:rPr lang="en-US" altLang="zh-CN" sz="1600" dirty="0" smtClean="0">
                <a:latin typeface="微软雅黑" panose="020B0503020204020204" pitchFamily="34" charset="-122"/>
                <a:ea typeface="微软雅黑" panose="020B0503020204020204" pitchFamily="34" charset="-122"/>
              </a:rPr>
              <a:t> 1.17)/ just it(</a:t>
            </a:r>
            <a:r>
              <a:rPr lang="en-US" altLang="zh-CN" sz="1600" dirty="0" err="1" smtClean="0">
                <a:latin typeface="微软雅黑" panose="020B0503020204020204" pitchFamily="34" charset="-122"/>
                <a:ea typeface="微软雅黑" panose="020B0503020204020204" pitchFamily="34" charset="-122"/>
              </a:rPr>
              <a:t>ola</a:t>
            </a:r>
            <a:r>
              <a:rPr lang="en-US" altLang="zh-CN" sz="1600" dirty="0" smtClean="0">
                <a:latin typeface="微软雅黑" panose="020B0503020204020204" pitchFamily="34" charset="-122"/>
                <a:ea typeface="微软雅黑" panose="020B0503020204020204" pitchFamily="34" charset="-122"/>
              </a:rPr>
              <a:t> 1.1/ it(</a:t>
            </a:r>
            <a:r>
              <a:rPr lang="en-US" altLang="zh-CN" sz="1600" dirty="0" err="1" smtClean="0">
                <a:latin typeface="微软雅黑" panose="020B0503020204020204" pitchFamily="34" charset="-122"/>
                <a:ea typeface="微软雅黑" panose="020B0503020204020204" pitchFamily="34" charset="-122"/>
              </a:rPr>
              <a:t>ola</a:t>
            </a:r>
            <a:r>
              <a:rPr lang="en-US" altLang="zh-CN" sz="1600" dirty="0" smtClean="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飞和百度效果远好于</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smtClean="0"/>
              <a:t>leave </a:t>
            </a:r>
            <a:r>
              <a:rPr lang="en-US" altLang="zh-CN" sz="1600" dirty="0"/>
              <a:t>me alone</a:t>
            </a:r>
          </a:p>
          <a:p>
            <a:pPr marL="342900" indent="-342900">
              <a:lnSpc>
                <a:spcPct val="200000"/>
              </a:lnSpc>
              <a:buFont typeface="+mj-ea"/>
              <a:buAutoNum type="circleNumDbPlain"/>
            </a:pPr>
            <a:r>
              <a:rPr lang="en-US" altLang="zh-CN" sz="1600" dirty="0" smtClean="0"/>
              <a:t>keep </a:t>
            </a:r>
            <a:r>
              <a:rPr lang="en-US" altLang="zh-CN" sz="1600" dirty="0"/>
              <a:t>it quiet</a:t>
            </a:r>
          </a:p>
          <a:p>
            <a:pPr marL="342900" indent="-342900">
              <a:lnSpc>
                <a:spcPct val="200000"/>
              </a:lnSpc>
              <a:buFont typeface="+mj-ea"/>
              <a:buAutoNum type="circleNumDbPlain"/>
            </a:pPr>
            <a:r>
              <a:rPr lang="en-US" altLang="zh-CN" sz="1600" dirty="0" smtClean="0"/>
              <a:t>just </a:t>
            </a:r>
            <a:r>
              <a:rPr lang="en-US" altLang="zh-CN" sz="1600" dirty="0"/>
              <a:t>do it</a:t>
            </a:r>
          </a:p>
          <a:p>
            <a:pPr marL="342900" indent="-342900">
              <a:lnSpc>
                <a:spcPct val="200000"/>
              </a:lnSpc>
              <a:buFont typeface="+mj-ea"/>
              <a:buAutoNum type="circleNumDbPlain"/>
            </a:pPr>
            <a:r>
              <a:rPr lang="en-US" altLang="zh-CN" sz="1600" dirty="0" smtClean="0"/>
              <a:t>Say </a:t>
            </a:r>
            <a:r>
              <a:rPr lang="en-US" altLang="zh-CN" sz="1600" dirty="0"/>
              <a:t>it out loud</a:t>
            </a:r>
          </a:p>
          <a:p>
            <a:pPr marL="342900" indent="-342900">
              <a:lnSpc>
                <a:spcPct val="200000"/>
              </a:lnSpc>
              <a:buFont typeface="+mj-ea"/>
              <a:buAutoNum type="circleNumDbPlain"/>
            </a:pPr>
            <a:r>
              <a:rPr lang="en-US" altLang="zh-CN" sz="1600" dirty="0" smtClean="0"/>
              <a:t>turn </a:t>
            </a:r>
            <a:r>
              <a:rPr lang="en-US" altLang="zh-CN" sz="1600" dirty="0"/>
              <a:t>off the TV</a:t>
            </a:r>
          </a:p>
          <a:p>
            <a:pPr marL="342900" indent="-342900">
              <a:lnSpc>
                <a:spcPct val="200000"/>
              </a:lnSpc>
              <a:buFont typeface="+mj-ea"/>
              <a:buAutoNum type="circleNumDbPlain"/>
            </a:pPr>
            <a:r>
              <a:rPr lang="en-US" altLang="zh-CN" sz="1600" dirty="0" smtClean="0"/>
              <a:t>far </a:t>
            </a:r>
            <a:r>
              <a:rPr lang="en-US" altLang="zh-CN" sz="1600" dirty="0"/>
              <a:t>away</a:t>
            </a:r>
          </a:p>
          <a:p>
            <a:pPr marL="342900" indent="-342900">
              <a:lnSpc>
                <a:spcPct val="200000"/>
              </a:lnSpc>
              <a:buFont typeface="+mj-ea"/>
              <a:buAutoNum type="circleNumDbPlain"/>
            </a:pPr>
            <a:r>
              <a:rPr lang="en-US" altLang="zh-CN" sz="1600" dirty="0" smtClean="0"/>
              <a:t>tell </a:t>
            </a:r>
            <a:r>
              <a:rPr lang="en-US" altLang="zh-CN" sz="1600" dirty="0"/>
              <a:t>us the number</a:t>
            </a:r>
          </a:p>
          <a:p>
            <a:pPr marL="342900" indent="-342900">
              <a:lnSpc>
                <a:spcPct val="200000"/>
              </a:lnSpc>
              <a:buFont typeface="+mj-ea"/>
              <a:buAutoNum type="circleNumDbPlain"/>
            </a:pPr>
            <a:r>
              <a:rPr lang="en-US" altLang="zh-CN" sz="1600" dirty="0" smtClean="0"/>
              <a:t>pop </a:t>
            </a:r>
            <a:r>
              <a:rPr lang="en-US" altLang="zh-CN" sz="1600" dirty="0"/>
              <a:t>music</a:t>
            </a:r>
          </a:p>
          <a:p>
            <a:pPr marL="342900" indent="-342900">
              <a:lnSpc>
                <a:spcPct val="200000"/>
              </a:lnSpc>
              <a:buFont typeface="+mj-ea"/>
              <a:buAutoNum type="circleNumDbPlain"/>
            </a:pPr>
            <a:r>
              <a:rPr lang="en-US" altLang="zh-CN" sz="1600" dirty="0" smtClean="0"/>
              <a:t>good </a:t>
            </a:r>
            <a:r>
              <a:rPr lang="en-US" altLang="zh-CN" sz="1600" dirty="0"/>
              <a:t>night</a:t>
            </a:r>
          </a:p>
          <a:p>
            <a:pPr marL="342900" indent="-342900">
              <a:lnSpc>
                <a:spcPct val="200000"/>
              </a:lnSpc>
              <a:buFont typeface="+mj-ea"/>
              <a:buAutoNum type="circleNumDbPlain"/>
            </a:pPr>
            <a:r>
              <a:rPr lang="en-US" altLang="zh-CN" sz="1600" dirty="0" smtClean="0"/>
              <a:t>copy </a:t>
            </a:r>
            <a:r>
              <a:rPr lang="en-US" altLang="zh-CN" sz="1600" dirty="0"/>
              <a:t>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a:t>
            </a:r>
            <a:r>
              <a:rPr lang="en-US" altLang="zh-CN" sz="3200" b="1" dirty="0" smtClean="0">
                <a:solidFill>
                  <a:prstClr val="black"/>
                </a:solidFill>
                <a:latin typeface="微软雅黑" panose="020B0503020204020204" pitchFamily="34" charset="-122"/>
                <a:ea typeface="微软雅黑" panose="020B0503020204020204" pitchFamily="34" charset="-122"/>
              </a:rPr>
              <a:t>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read email: </a:t>
            </a:r>
            <a:r>
              <a:rPr lang="en-US" altLang="zh-CN" sz="1600" dirty="0" smtClean="0"/>
              <a:t> </a:t>
            </a:r>
            <a:r>
              <a:rPr lang="en-US" altLang="zh-CN" sz="1600" dirty="0"/>
              <a:t>real male/ red mail/ read me(</a:t>
            </a:r>
            <a:r>
              <a:rPr lang="zh-CN" altLang="en-US" sz="1600" dirty="0"/>
              <a:t>慢</a:t>
            </a:r>
            <a:r>
              <a:rPr lang="en-US" altLang="zh-CN" sz="1600" dirty="0" smtClean="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call my </a:t>
            </a:r>
            <a:r>
              <a:rPr lang="en-US" altLang="zh-CN" sz="1600" b="1" dirty="0" smtClean="0"/>
              <a:t>wife</a:t>
            </a:r>
            <a:r>
              <a:rPr lang="en-US" altLang="zh-CN" sz="1600" dirty="0" smtClean="0"/>
              <a:t>: </a:t>
            </a:r>
            <a:r>
              <a:rPr lang="en-US" altLang="zh-CN" sz="1600" dirty="0"/>
              <a:t>all my </a:t>
            </a:r>
            <a:r>
              <a:rPr lang="en-US" altLang="zh-CN" sz="1600" dirty="0" smtClean="0"/>
              <a:t>life</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a:t>
            </a:r>
            <a:r>
              <a:rPr lang="en-US" altLang="zh-CN" sz="1600" b="1" dirty="0" smtClean="0"/>
              <a:t>now</a:t>
            </a:r>
            <a:r>
              <a:rPr lang="zh-CN" altLang="en-US" sz="1600" b="1" dirty="0" smtClean="0"/>
              <a:t>：</a:t>
            </a:r>
            <a:r>
              <a:rPr lang="en-US" altLang="zh-CN" sz="1600" dirty="0" smtClean="0"/>
              <a:t>race </a:t>
            </a:r>
            <a:r>
              <a:rPr lang="en-US" altLang="zh-CN" sz="1600" dirty="0"/>
              <a:t>start on </a:t>
            </a:r>
            <a:r>
              <a:rPr lang="en-US" altLang="zh-CN" sz="1600" dirty="0" smtClean="0"/>
              <a:t>now</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多</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we </a:t>
            </a:r>
            <a:r>
              <a:rPr lang="en-US" altLang="zh-CN" sz="1600" b="1" dirty="0"/>
              <a:t>start phone </a:t>
            </a:r>
            <a:r>
              <a:rPr lang="en-US" altLang="zh-CN" sz="1600" b="1" dirty="0" smtClean="0"/>
              <a:t>now</a:t>
            </a:r>
            <a:r>
              <a:rPr lang="zh-CN" altLang="en-US" sz="1600" b="1" dirty="0" smtClean="0"/>
              <a:t>：</a:t>
            </a:r>
            <a:r>
              <a:rPr lang="en-US" altLang="zh-CN" sz="1600" dirty="0" smtClean="0"/>
              <a:t>race </a:t>
            </a:r>
            <a:r>
              <a:rPr lang="en-US" altLang="zh-CN" sz="1600" dirty="0"/>
              <a:t>art phone now/ </a:t>
            </a:r>
            <a:r>
              <a:rPr lang="en-US" altLang="zh-CN" sz="1600" dirty="0" smtClean="0"/>
              <a:t>restart </a:t>
            </a:r>
            <a:r>
              <a:rPr lang="en-US" altLang="zh-CN" sz="1600" dirty="0"/>
              <a:t>phone now/race start on </a:t>
            </a:r>
            <a:r>
              <a:rPr lang="en-US" altLang="zh-CN" sz="1600" dirty="0" smtClean="0"/>
              <a:t>now</a:t>
            </a:r>
            <a:endParaRPr lang="en-US" altLang="zh-CN" sz="1600" dirty="0"/>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优化音素</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smtClean="0">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xmlns=""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xmlns=""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xmlns=""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xmlns=""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xmlns=""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xmlns=""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xmlns=""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xmlns=""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xmlns=""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xmlns=""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xmlns=""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xmlns="" val="20000"/>
                    </a:ext>
                  </a:extLst>
                </a:gridCol>
                <a:gridCol w="1879600">
                  <a:extLst>
                    <a:ext uri="{9D8B030D-6E8A-4147-A177-3AD203B41FA5}">
                      <a16:colId xmlns:a16="http://schemas.microsoft.com/office/drawing/2014/main" xmlns="" val="20001"/>
                    </a:ext>
                  </a:extLst>
                </a:gridCol>
                <a:gridCol w="1879600">
                  <a:extLst>
                    <a:ext uri="{9D8B030D-6E8A-4147-A177-3AD203B41FA5}">
                      <a16:colId xmlns:a16="http://schemas.microsoft.com/office/drawing/2014/main" xmlns="" val="20002"/>
                    </a:ext>
                  </a:extLst>
                </a:gridCol>
                <a:gridCol w="1879600">
                  <a:extLst>
                    <a:ext uri="{9D8B030D-6E8A-4147-A177-3AD203B41FA5}">
                      <a16:colId xmlns:a16="http://schemas.microsoft.com/office/drawing/2014/main" xmlns="" val="20003"/>
                    </a:ext>
                  </a:extLst>
                </a:gridCol>
                <a:gridCol w="1879600">
                  <a:extLst>
                    <a:ext uri="{9D8B030D-6E8A-4147-A177-3AD203B41FA5}">
                      <a16:colId xmlns:a16="http://schemas.microsoft.com/office/drawing/2014/main" xmlns="" val="20004"/>
                    </a:ext>
                  </a:extLst>
                </a:gridCol>
                <a:gridCol w="1879600">
                  <a:extLst>
                    <a:ext uri="{9D8B030D-6E8A-4147-A177-3AD203B41FA5}">
                      <a16:colId xmlns:a16="http://schemas.microsoft.com/office/drawing/2014/main" xmlns=""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xmlns=""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bl>
          </a:graphicData>
        </a:graphic>
      </p:graphicFrame>
      <p:sp>
        <p:nvSpPr>
          <p:cNvPr id="10" name="矩形 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xmlns=""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xmlns=""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xmlns=""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51283</TotalTime>
  <Words>6496</Words>
  <Application>Microsoft Office PowerPoint</Application>
  <PresentationFormat>宽屏</PresentationFormat>
  <Paragraphs>880</Paragraphs>
  <Slides>144</Slides>
  <Notes>136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144</vt:i4>
      </vt:variant>
    </vt:vector>
  </HeadingPairs>
  <TitlesOfParts>
    <vt:vector size="156"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308</cp:revision>
  <cp:lastPrinted>2017-06-19T10:44:09Z</cp:lastPrinted>
  <dcterms:created xsi:type="dcterms:W3CDTF">2016-06-07T03:07:16Z</dcterms:created>
  <dcterms:modified xsi:type="dcterms:W3CDTF">2020-06-29T01:06:53Z</dcterms:modified>
</cp:coreProperties>
</file>